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embeddedFontLst>
    <p:embeddedFont>
      <p:font typeface="Playfair Display"/>
      <p:regular r:id="rId23"/>
      <p:bold r:id="rId24"/>
      <p:italic r:id="rId25"/>
      <p:boldItalic r:id="rId26"/>
    </p:embeddedFont>
    <p:embeddedFont>
      <p:font typeface="Montserrat"/>
      <p:regular r:id="rId27"/>
      <p:bold r:id="rId28"/>
      <p:italic r:id="rId29"/>
      <p:boldItalic r:id="rId30"/>
    </p:embeddedFont>
    <p:embeddedFont>
      <p:font typeface="Oswald"/>
      <p:regular r:id="rId31"/>
      <p:bold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PlayfairDisplay-bold.fntdata"/><Relationship Id="rId23" Type="http://schemas.openxmlformats.org/officeDocument/2006/relationships/font" Target="fonts/PlayfairDisplay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PlayfairDisplay-boldItalic.fntdata"/><Relationship Id="rId25" Type="http://schemas.openxmlformats.org/officeDocument/2006/relationships/font" Target="fonts/PlayfairDisplay-italic.fntdata"/><Relationship Id="rId28" Type="http://schemas.openxmlformats.org/officeDocument/2006/relationships/font" Target="fonts/Montserrat-bold.fntdata"/><Relationship Id="rId27" Type="http://schemas.openxmlformats.org/officeDocument/2006/relationships/font" Target="fonts/Montserrat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Oswald-regular.fntdata"/><Relationship Id="rId30" Type="http://schemas.openxmlformats.org/officeDocument/2006/relationships/font" Target="fonts/Montserrat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font" Target="fonts/Oswald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Maurice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1ef14626b3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1ef14626b3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Vimal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eorgia"/>
              <a:buChar char="-"/>
            </a:pPr>
            <a:r>
              <a:rPr lang="en" sz="1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Shortly after this mass murder, malicious actors throughout the internet began posting tweets, articles, and posts tying the shooter to far-left organizations like Antifa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1ef14626b3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1ef14626b3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Ayo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1ef14626b3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1ef14626b3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Patricia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1ef14626b3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1ef14626b3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Anthony Lahna 45- 1 mins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1ef14626b3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1ef14626b3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Anthony Lahna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1ef14626b3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1ef14626b3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Anthony Lahna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1ef14626b3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1ef14626b3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1eedfdb2c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1eedfdb2c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1ef14626b3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1ef14626b3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Maurice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1ef14626b3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1ef14626b3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Maurice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1ef14626b3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1ef14626b3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Patricia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 minute timer to come up with answer, put it in the jamboard with number of results, discuss with class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22e8f68fdd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22e8f68fdd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Ayo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2347af34bd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2347af34bd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Ayo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2347af34bd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2347af34bd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Patricia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1ef14626b3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1ef14626b3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Vimal 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1ef14626b3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1ef14626b3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Vimal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/>
          <p:nvPr>
            <p:ph hasCustomPrompt="1" type="title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50" name="Google Shape;50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4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5270475" y="0"/>
            <a:ext cx="38733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411350" y="488555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119900" y="390125"/>
            <a:ext cx="4902600" cy="6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body"/>
          </p:nvPr>
        </p:nvSpPr>
        <p:spPr>
          <a:xfrm>
            <a:off x="119900" y="1202225"/>
            <a:ext cx="4902600" cy="371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3" name="Google Shape;43;p9"/>
          <p:cNvSpPr/>
          <p:nvPr/>
        </p:nvSpPr>
        <p:spPr>
          <a:xfrm rot="10800000">
            <a:off x="5327175" y="-7800"/>
            <a:ext cx="3816900" cy="5148600"/>
          </a:xfrm>
          <a:prstGeom prst="flowChartDelay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/>
        </p:txBody>
      </p:sp>
      <p:sp>
        <p:nvSpPr>
          <p:cNvPr id="46" name="Google Shape;46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op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truehistory248416267.wordpress.com/2017/12/08/holocaust-against-jews-is-a-total-lie-proof/" TargetMode="External"/><Relationship Id="rId4" Type="http://schemas.openxmlformats.org/officeDocument/2006/relationships/hyperlink" Target="https://jamesfetzer.org/2022/02/mary-maxwell-the-sandy-hook-school-shooting-did-not-happen-period/" TargetMode="External"/><Relationship Id="rId5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kahoot.it/" TargetMode="External"/><Relationship Id="rId4" Type="http://schemas.openxmlformats.org/officeDocument/2006/relationships/image" Target="../media/image10.png"/></Relationships>
</file>

<file path=ppt/slides/_rels/slide17.xml.rels><?xml version="1.0" encoding="UTF-8" standalone="yes"?><Relationships xmlns="http://schemas.openxmlformats.org/package/2006/relationships"><Relationship Id="rId11" Type="http://schemas.openxmlformats.org/officeDocument/2006/relationships/hyperlink" Target="https://cyber.fsi.stanford.edu/news/bing-search-disinformation" TargetMode="External"/><Relationship Id="rId10" Type="http://schemas.openxmlformats.org/officeDocument/2006/relationships/hyperlink" Target="https://medium.com/@Assembly_Program/into-the-voids-exploring-data-voids-af101e228784" TargetMode="External"/><Relationship Id="rId13" Type="http://schemas.openxmlformats.org/officeDocument/2006/relationships/hyperlink" Target="https://www.britannica.com/event/Tiananmen-Square-incident" TargetMode="External"/><Relationship Id="rId12" Type="http://schemas.openxmlformats.org/officeDocument/2006/relationships/hyperlink" Target="https://medium.com/in-search-of-search/exploiting-digital-il-literacy-extreme-right-manipulations-of-the-logics-of-search-engines-e16fc02d7020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apo.org.au/sites/default/files/resource-files/2019-10/apo-nid265631.pdf" TargetMode="External"/><Relationship Id="rId4" Type="http://schemas.openxmlformats.org/officeDocument/2006/relationships/hyperlink" Target="https://moz.com/beginners-guide-to-seo/how-search-engines-operate" TargetMode="External"/><Relationship Id="rId9" Type="http://schemas.openxmlformats.org/officeDocument/2006/relationships/hyperlink" Target="https://securingdemocracy.gmfus.org/data-void-china-covid-disinformation/" TargetMode="External"/><Relationship Id="rId5" Type="http://schemas.openxmlformats.org/officeDocument/2006/relationships/hyperlink" Target="https://www.ischool.berkeley.edu/news/2020/data-voids-social-networks-are-spreading-misinformation-and-causing-harm" TargetMode="External"/><Relationship Id="rId6" Type="http://schemas.openxmlformats.org/officeDocument/2006/relationships/hyperlink" Target="https://www.niemanlab.org/2019/11/watch-your-language-data-voids-on-the-web-have-opened-a-door-to-manipulators-and-other-disinformation-merchants/" TargetMode="External"/><Relationship Id="rId7" Type="http://schemas.openxmlformats.org/officeDocument/2006/relationships/hyperlink" Target="https://slate.com/technology/2020/11/data-voids-election-misinformation.html" TargetMode="External"/><Relationship Id="rId8" Type="http://schemas.openxmlformats.org/officeDocument/2006/relationships/hyperlink" Target="https://datavoids.2020.bkmla.org/#Part1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jamboard.google.com/d/1ugECL2kTsBHlutdrK3ZwwgGrxQnMhoUMNWvVpQheEqQ/viewer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nbcnews.com/video/what-happens-when-you-google-tiananmen-square-in-china-273675331595" TargetMode="External"/><Relationship Id="rId4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/>
          <p:nvPr/>
        </p:nvSpPr>
        <p:spPr>
          <a:xfrm>
            <a:off x="-9275" y="-9000"/>
            <a:ext cx="9144000" cy="5209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3"/>
          <p:cNvSpPr/>
          <p:nvPr/>
        </p:nvSpPr>
        <p:spPr>
          <a:xfrm>
            <a:off x="100" y="0"/>
            <a:ext cx="42816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9" name="Google Shape;59;p13"/>
          <p:cNvSpPr/>
          <p:nvPr/>
        </p:nvSpPr>
        <p:spPr>
          <a:xfrm>
            <a:off x="4356625" y="-9000"/>
            <a:ext cx="3850500" cy="51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3"/>
          <p:cNvSpPr/>
          <p:nvPr/>
        </p:nvSpPr>
        <p:spPr>
          <a:xfrm>
            <a:off x="8207125" y="-9150"/>
            <a:ext cx="936900" cy="5162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3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133"/>
              <a:t>The Weaponization of Data Voids</a:t>
            </a:r>
            <a:endParaRPr sz="7133"/>
          </a:p>
        </p:txBody>
      </p:sp>
      <p:sp>
        <p:nvSpPr>
          <p:cNvPr id="62" name="Google Shape;62;p13"/>
          <p:cNvSpPr txBox="1"/>
          <p:nvPr>
            <p:ph idx="1" type="subTitle"/>
          </p:nvPr>
        </p:nvSpPr>
        <p:spPr>
          <a:xfrm>
            <a:off x="344250" y="3550650"/>
            <a:ext cx="5123400" cy="65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50371"/>
              <a:buNone/>
            </a:pPr>
            <a:r>
              <a:rPr lang="en" sz="2020"/>
              <a:t>Anthony Lahna, Vimal Vinod, Patricia Lennon, Maurice Smith, Ayo Obisesan</a:t>
            </a:r>
            <a:endParaRPr sz="202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2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2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1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1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/>
          <p:nvPr>
            <p:ph type="title"/>
          </p:nvPr>
        </p:nvSpPr>
        <p:spPr>
          <a:xfrm>
            <a:off x="119900" y="390125"/>
            <a:ext cx="4902600" cy="6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Types of Data Voids - Strategic New Terms</a:t>
            </a:r>
            <a:endParaRPr/>
          </a:p>
        </p:txBody>
      </p:sp>
      <p:sp>
        <p:nvSpPr>
          <p:cNvPr id="124" name="Google Shape;124;p22"/>
          <p:cNvSpPr txBox="1"/>
          <p:nvPr>
            <p:ph idx="1" type="body"/>
          </p:nvPr>
        </p:nvSpPr>
        <p:spPr>
          <a:xfrm>
            <a:off x="119900" y="1202225"/>
            <a:ext cx="4902600" cy="371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10000"/>
          </a:bodyPr>
          <a:lstStyle/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Georgia"/>
              <a:buChar char="●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This type of data void involves the creation of new terms around which a narrative can be built which can be then propagated to the mainstream (aka fake news)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Georgia"/>
              <a:buChar char="●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Longer-term form of data void - can take years to be built up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Georgia"/>
              <a:buChar char="●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Example: Sandy Hook to Parkland to Now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Font typeface="Georgia"/>
              <a:buChar char="○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Converged around the idea that the victims of these shootings were paid actors 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Font typeface="Georgia"/>
              <a:buChar char="○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Took over the term “crisis actor”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10832" lvl="2" marL="1371600" rtl="0" algn="l">
              <a:spcBef>
                <a:spcPts val="0"/>
              </a:spcBef>
              <a:spcAft>
                <a:spcPts val="0"/>
              </a:spcAft>
              <a:buSzPct val="100000"/>
              <a:buFont typeface="Georgia"/>
              <a:buChar char="■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Used to mean an actor playing a person playing a victim in disaster simulations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Georgia"/>
              <a:buChar char="●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Emanuel African Methodist Episcopal Church Shooting - “black on white crime”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25" name="Google Shape;12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0650" y="2533800"/>
            <a:ext cx="3175749" cy="175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5425" y="582850"/>
            <a:ext cx="2726200" cy="183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/>
          <p:nvPr>
            <p:ph type="title"/>
          </p:nvPr>
        </p:nvSpPr>
        <p:spPr>
          <a:xfrm>
            <a:off x="119900" y="390125"/>
            <a:ext cx="4902600" cy="6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Types of Data Voids - Outdated Terms</a:t>
            </a:r>
            <a:endParaRPr/>
          </a:p>
        </p:txBody>
      </p:sp>
      <p:sp>
        <p:nvSpPr>
          <p:cNvPr id="132" name="Google Shape;132;p23"/>
          <p:cNvSpPr txBox="1"/>
          <p:nvPr>
            <p:ph idx="1" type="body"/>
          </p:nvPr>
        </p:nvSpPr>
        <p:spPr>
          <a:xfrm>
            <a:off x="119900" y="1202225"/>
            <a:ext cx="4902600" cy="371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Georgia"/>
              <a:buChar char="●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This type of data void emerges from search terms that are no longer in use being co-opted by media manipulators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Georgia"/>
              <a:buChar char="●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There is a gap between when content producers stop making content about a topic and when users stop searching for that topic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Georgia"/>
              <a:buChar char="●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Example: “Social Justice” on Youtube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Georgia"/>
              <a:buChar char="○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A drop in the number of content producers using that term but no such drop in user searches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Georgia"/>
              <a:buChar char="○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Lead to promotion of content that was opposed to social justice and feminism → Associations with social justice warrior → Improved now 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33" name="Google Shape;13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2375" y="1472700"/>
            <a:ext cx="3213527" cy="2140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/>
          <p:nvPr>
            <p:ph type="title"/>
          </p:nvPr>
        </p:nvSpPr>
        <p:spPr>
          <a:xfrm>
            <a:off x="119900" y="390125"/>
            <a:ext cx="4902600" cy="6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Types of Data Voids - Problematic Queries</a:t>
            </a:r>
            <a:endParaRPr/>
          </a:p>
        </p:txBody>
      </p:sp>
      <p:sp>
        <p:nvSpPr>
          <p:cNvPr id="139" name="Google Shape;139;p24"/>
          <p:cNvSpPr txBox="1"/>
          <p:nvPr>
            <p:ph idx="1" type="body"/>
          </p:nvPr>
        </p:nvSpPr>
        <p:spPr>
          <a:xfrm>
            <a:off x="119900" y="1202225"/>
            <a:ext cx="4902600" cy="371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85000" lnSpcReduction="20000"/>
          </a:bodyPr>
          <a:lstStyle/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Georgia"/>
              <a:buChar char="●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This type of data void is where queries about problematic/fraught topics that return problematic results continue to return them unless they are outranked by reputable/credible sources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Georgia"/>
              <a:buChar char="●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Example: “Did the Holocaust happen” 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SzPct val="100000"/>
              <a:buFont typeface="Georgia"/>
              <a:buChar char="○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This term and others like it lead to results that continue to play host to bad information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Georgia"/>
              <a:buChar char="●"/>
            </a:pPr>
            <a:r>
              <a:rPr lang="en" u="sng">
                <a:solidFill>
                  <a:schemeClr val="accent5"/>
                </a:solidFill>
                <a:latin typeface="Georgia"/>
                <a:ea typeface="Georgia"/>
                <a:cs typeface="Georgia"/>
                <a:sym typeface="Georgi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https://truehistory248416267.wordpress.com/2017/12/08/holocaust-against-jews-is-a-total-lie-proof/</a:t>
            </a:r>
            <a:r>
              <a:rPr lang="en">
                <a:latin typeface="Georgia"/>
                <a:ea typeface="Georgia"/>
                <a:cs typeface="Georgia"/>
                <a:sym typeface="Georgia"/>
              </a:rPr>
              <a:t> - This was found on the second page of a Bing search - Holocaust Denial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Georgia"/>
              <a:buChar char="●"/>
            </a:pPr>
            <a:r>
              <a:rPr lang="en" u="sng">
                <a:solidFill>
                  <a:schemeClr val="accent5"/>
                </a:solidFill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https://jamesfetzer.org/2022/02/mary-maxwell-the-sandy-hook-school-shooting-did-not-happen-period/</a:t>
            </a:r>
            <a:r>
              <a:rPr lang="en">
                <a:latin typeface="Georgia"/>
                <a:ea typeface="Georgia"/>
                <a:cs typeface="Georgia"/>
                <a:sym typeface="Georgia"/>
              </a:rPr>
              <a:t> - Sandy Hook Shooting Denial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40" name="Google Shape;14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64450" y="1521263"/>
            <a:ext cx="3151451" cy="210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5"/>
          <p:cNvSpPr txBox="1"/>
          <p:nvPr>
            <p:ph type="title"/>
          </p:nvPr>
        </p:nvSpPr>
        <p:spPr>
          <a:xfrm>
            <a:off x="119900" y="390125"/>
            <a:ext cx="4902600" cy="6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Types of Data Voids - Fragmented Concepts</a:t>
            </a:r>
            <a:endParaRPr/>
          </a:p>
        </p:txBody>
      </p:sp>
      <p:sp>
        <p:nvSpPr>
          <p:cNvPr id="146" name="Google Shape;146;p25"/>
          <p:cNvSpPr txBox="1"/>
          <p:nvPr>
            <p:ph idx="1" type="body"/>
          </p:nvPr>
        </p:nvSpPr>
        <p:spPr>
          <a:xfrm>
            <a:off x="119900" y="1202225"/>
            <a:ext cx="4902600" cy="371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Georgia"/>
              <a:buChar char="●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This type of data void seeks to get rid of connections between concepts that are related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Georgia"/>
              <a:buChar char="●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Allows for the creation of “echo chambers” where people looking for the same information are lead down entirely different paths based on their specific search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Georgia"/>
              <a:buChar char="●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Leads to accusations of bias in search  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Font typeface="Georgia"/>
              <a:buChar char="○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Makes Google and other search providers less likely to bridge those gaps between related concepts when they try to fix it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Georgia"/>
              <a:buChar char="●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Extremely dangerous in the political climate we are in today because people rarely leave echo chambers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47" name="Google Shape;14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4850" y="1635050"/>
            <a:ext cx="3216250" cy="187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6"/>
          <p:cNvSpPr txBox="1"/>
          <p:nvPr>
            <p:ph type="title"/>
          </p:nvPr>
        </p:nvSpPr>
        <p:spPr>
          <a:xfrm>
            <a:off x="119900" y="390125"/>
            <a:ext cx="4902600" cy="6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Search Adjacent Recommendation Systems and Data Voids</a:t>
            </a:r>
            <a:endParaRPr/>
          </a:p>
        </p:txBody>
      </p:sp>
      <p:sp>
        <p:nvSpPr>
          <p:cNvPr id="153" name="Google Shape;153;p26"/>
          <p:cNvSpPr txBox="1"/>
          <p:nvPr>
            <p:ph idx="1" type="body"/>
          </p:nvPr>
        </p:nvSpPr>
        <p:spPr>
          <a:xfrm>
            <a:off x="119900" y="1202225"/>
            <a:ext cx="4902600" cy="371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Georgia"/>
              <a:buChar char="●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Search Adjacent Recommendation Systems are the systems that encourage users to consume additional content by suggesting new content that the user might be interested in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Georgia"/>
              <a:buChar char="○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Netflix recommendations and autoplay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Georgia"/>
              <a:buChar char="○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Youtube autoplay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Georgia"/>
              <a:buChar char="○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Spotify recommendations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Georgia"/>
              <a:buChar char="○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Auto-Suggestions in Google Search and Bing, etc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Georgia"/>
              <a:buChar char="●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These recommendation systems can be exploited by malicious actors to lead people to their misinformation 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Georgia"/>
              <a:buChar char="○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Youtube recommendations of anti-vaccine content - Only recently cracked down on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54" name="Google Shape;15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2050" y="1669463"/>
            <a:ext cx="3208150" cy="1804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7"/>
          <p:cNvSpPr txBox="1"/>
          <p:nvPr>
            <p:ph type="title"/>
          </p:nvPr>
        </p:nvSpPr>
        <p:spPr>
          <a:xfrm>
            <a:off x="119900" y="390125"/>
            <a:ext cx="4902600" cy="6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Solutions</a:t>
            </a:r>
            <a:endParaRPr/>
          </a:p>
        </p:txBody>
      </p:sp>
      <p:sp>
        <p:nvSpPr>
          <p:cNvPr id="160" name="Google Shape;160;p27"/>
          <p:cNvSpPr txBox="1"/>
          <p:nvPr>
            <p:ph idx="1" type="body"/>
          </p:nvPr>
        </p:nvSpPr>
        <p:spPr>
          <a:xfrm>
            <a:off x="119900" y="1202225"/>
            <a:ext cx="4902600" cy="371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85000" lnSpcReduction="20000"/>
          </a:bodyPr>
          <a:lstStyle/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Georgia"/>
              <a:buChar char="●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Because data voids are so hard to identify and there are so many of them around the internet, getting rid of them all is a tall order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Georgia"/>
              <a:buChar char="●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Some solutions include: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SzPct val="100000"/>
              <a:buFont typeface="Georgia"/>
              <a:buChar char="○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Getting rid of the autoplay feature on some videos or sections of websites - YouTube Kids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SzPct val="100000"/>
              <a:buFont typeface="Georgia"/>
              <a:buChar char="○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Supporting content creators making high quality informative content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SzPct val="100000"/>
              <a:buFont typeface="Georgia"/>
              <a:buChar char="○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Improve reporting features to allow users to help identify bad information 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SzPct val="100000"/>
              <a:buFont typeface="Georgia"/>
              <a:buChar char="○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Emphasizing credible information on topics vulnerable to being taken advantage of by data manipulators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SzPct val="100000"/>
              <a:buFont typeface="Georgia"/>
              <a:buChar char="○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Education about data voids so people spend extra time to ensure they’re receiving accurate and safe information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Georgia"/>
              <a:buChar char="●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This is a problem that will never truly go away but search engine platforms need to continue working on curbing/curtailing it 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61" name="Google Shape;16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5850" y="1432675"/>
            <a:ext cx="3190449" cy="227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8"/>
          <p:cNvSpPr txBox="1"/>
          <p:nvPr>
            <p:ph type="title"/>
          </p:nvPr>
        </p:nvSpPr>
        <p:spPr>
          <a:xfrm>
            <a:off x="119900" y="390125"/>
            <a:ext cx="4902600" cy="6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Kahoot!</a:t>
            </a:r>
            <a:endParaRPr/>
          </a:p>
        </p:txBody>
      </p:sp>
      <p:sp>
        <p:nvSpPr>
          <p:cNvPr id="167" name="Google Shape;167;p28"/>
          <p:cNvSpPr txBox="1"/>
          <p:nvPr>
            <p:ph idx="1" type="body"/>
          </p:nvPr>
        </p:nvSpPr>
        <p:spPr>
          <a:xfrm>
            <a:off x="119900" y="1202225"/>
            <a:ext cx="4902600" cy="371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Georgia"/>
              <a:buChar char="●"/>
            </a:pPr>
            <a:r>
              <a:rPr lang="en" sz="2000">
                <a:latin typeface="Georgia"/>
                <a:ea typeface="Georgia"/>
                <a:cs typeface="Georgia"/>
                <a:sym typeface="Georgia"/>
              </a:rPr>
              <a:t>This is our wrap-up activity to help reinforce the topics you learned today!</a:t>
            </a:r>
            <a:endParaRPr sz="2000">
              <a:latin typeface="Georgia"/>
              <a:ea typeface="Georgia"/>
              <a:cs typeface="Georgia"/>
              <a:sym typeface="Georgi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Georgia"/>
              <a:buChar char="●"/>
            </a:pPr>
            <a:r>
              <a:rPr lang="en" sz="2000">
                <a:latin typeface="Georgia"/>
                <a:ea typeface="Georgia"/>
                <a:cs typeface="Georgia"/>
                <a:sym typeface="Georgia"/>
              </a:rPr>
              <a:t>Please open </a:t>
            </a:r>
            <a:r>
              <a:rPr lang="en" sz="2000" u="sng">
                <a:solidFill>
                  <a:schemeClr val="accent5"/>
                </a:solidFill>
                <a:latin typeface="Georgia"/>
                <a:ea typeface="Georgia"/>
                <a:cs typeface="Georgia"/>
                <a:sym typeface="Georgi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Kahoot</a:t>
            </a:r>
            <a:r>
              <a:rPr lang="en" sz="2000">
                <a:latin typeface="Georgia"/>
                <a:ea typeface="Georgia"/>
                <a:cs typeface="Georgia"/>
                <a:sym typeface="Georgia"/>
              </a:rPr>
              <a:t> and use whatever name you want (keep it appropriate)</a:t>
            </a:r>
            <a:endParaRPr sz="2000">
              <a:latin typeface="Georgia"/>
              <a:ea typeface="Georgia"/>
              <a:cs typeface="Georgia"/>
              <a:sym typeface="Georgi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Georgia"/>
              <a:buChar char="●"/>
            </a:pPr>
            <a:r>
              <a:rPr lang="en" sz="2000">
                <a:latin typeface="Georgia"/>
                <a:ea typeface="Georgia"/>
                <a:cs typeface="Georgia"/>
                <a:sym typeface="Georgia"/>
              </a:rPr>
              <a:t>There is a prize for this activity - Candy!!!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68" name="Google Shape;16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4550" y="1296325"/>
            <a:ext cx="2941550" cy="255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Bibliography</a:t>
            </a:r>
            <a:endParaRPr/>
          </a:p>
        </p:txBody>
      </p:sp>
      <p:sp>
        <p:nvSpPr>
          <p:cNvPr id="174" name="Google Shape;174;p29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Georgia"/>
              <a:buChar char="●"/>
            </a:pPr>
            <a:r>
              <a:rPr lang="en" sz="1300" u="sng">
                <a:solidFill>
                  <a:schemeClr val="accent5"/>
                </a:solidFill>
                <a:latin typeface="Georgia"/>
                <a:ea typeface="Georgia"/>
                <a:cs typeface="Georgia"/>
                <a:sym typeface="Georgi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https://apo.org.au/sites/default/files/resource-files/2019-10/apo-nid265631.pdf</a:t>
            </a:r>
            <a:r>
              <a:rPr lang="en" sz="1300">
                <a:latin typeface="Georgia"/>
                <a:ea typeface="Georgia"/>
                <a:cs typeface="Georgia"/>
                <a:sym typeface="Georgia"/>
              </a:rPr>
              <a:t> </a:t>
            </a:r>
            <a:endParaRPr sz="1300">
              <a:latin typeface="Georgia"/>
              <a:ea typeface="Georgia"/>
              <a:cs typeface="Georgia"/>
              <a:sym typeface="Georgi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Georgia"/>
              <a:buChar char="●"/>
            </a:pPr>
            <a:r>
              <a:rPr lang="en" sz="1300" u="sng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  <a:hlinkClick r:id="rId4"/>
              </a:rPr>
              <a:t>https://moz.com/beginners-guide-to-seo/how-search-engines-operate</a:t>
            </a:r>
            <a:r>
              <a:rPr lang="en" sz="1300">
                <a:latin typeface="Georgia"/>
                <a:ea typeface="Georgia"/>
                <a:cs typeface="Georgia"/>
                <a:sym typeface="Georgia"/>
              </a:rPr>
              <a:t> </a:t>
            </a:r>
            <a:endParaRPr sz="1300">
              <a:latin typeface="Georgia"/>
              <a:ea typeface="Georgia"/>
              <a:cs typeface="Georgia"/>
              <a:sym typeface="Georgi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Georgia"/>
              <a:buChar char="●"/>
            </a:pPr>
            <a:r>
              <a:rPr lang="en" sz="1300" u="sng">
                <a:solidFill>
                  <a:schemeClr val="accent5"/>
                </a:solidFill>
                <a:latin typeface="Georgia"/>
                <a:ea typeface="Georgia"/>
                <a:cs typeface="Georgia"/>
                <a:sym typeface="Georgi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https://www.ischool.berkeley.edu/news/2020/data-voids-social-networks-are-spreading-misinformation-and-causing-harm</a:t>
            </a:r>
            <a:r>
              <a:rPr lang="en" sz="1300">
                <a:latin typeface="Georgia"/>
                <a:ea typeface="Georgia"/>
                <a:cs typeface="Georgia"/>
                <a:sym typeface="Georgia"/>
              </a:rPr>
              <a:t> </a:t>
            </a:r>
            <a:endParaRPr sz="1300">
              <a:latin typeface="Georgia"/>
              <a:ea typeface="Georgia"/>
              <a:cs typeface="Georgia"/>
              <a:sym typeface="Georgi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Georgia"/>
              <a:buChar char="●"/>
            </a:pPr>
            <a:r>
              <a:rPr lang="en" sz="1300" u="sng">
                <a:solidFill>
                  <a:schemeClr val="accent5"/>
                </a:solidFill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https://www.niemanlab.org/2019/11/watch-your-language-data-voids-on-the-web-have-opened-a-door-to-manipulators-and-other-disinformation-merchants/</a:t>
            </a:r>
            <a:endParaRPr sz="1300">
              <a:latin typeface="Georgia"/>
              <a:ea typeface="Georgia"/>
              <a:cs typeface="Georgia"/>
              <a:sym typeface="Georgi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Georgia"/>
              <a:buChar char="●"/>
            </a:pPr>
            <a:r>
              <a:rPr lang="en" sz="1300" u="sng">
                <a:solidFill>
                  <a:schemeClr val="accent5"/>
                </a:solidFill>
                <a:latin typeface="Georgia"/>
                <a:ea typeface="Georgia"/>
                <a:cs typeface="Georgia"/>
                <a:sym typeface="Georgia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https://slate.com/technology/2020/11/data-voids-election-misinformation.html</a:t>
            </a:r>
            <a:endParaRPr sz="1300">
              <a:latin typeface="Georgia"/>
              <a:ea typeface="Georgia"/>
              <a:cs typeface="Georgia"/>
              <a:sym typeface="Georgi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Georgia"/>
              <a:buChar char="●"/>
            </a:pPr>
            <a:r>
              <a:rPr lang="en" sz="1300" u="sng">
                <a:solidFill>
                  <a:schemeClr val="accent5"/>
                </a:solidFill>
                <a:latin typeface="Georgia"/>
                <a:ea typeface="Georgia"/>
                <a:cs typeface="Georgia"/>
                <a:sym typeface="Georgia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https://datavoids.2020.bkmla.org/#Part1</a:t>
            </a:r>
            <a:endParaRPr sz="1300">
              <a:latin typeface="Georgia"/>
              <a:ea typeface="Georgia"/>
              <a:cs typeface="Georgia"/>
              <a:sym typeface="Georgi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Georgia"/>
              <a:buChar char="●"/>
            </a:pPr>
            <a:r>
              <a:rPr lang="en" sz="1300" u="sng">
                <a:solidFill>
                  <a:schemeClr val="accent5"/>
                </a:solidFill>
                <a:latin typeface="Georgia"/>
                <a:ea typeface="Georgia"/>
                <a:cs typeface="Georgia"/>
                <a:sym typeface="Georgia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https://securingdemocracy.gmfus.org/data-void-china-covid-disinformation/</a:t>
            </a:r>
            <a:endParaRPr sz="1300">
              <a:latin typeface="Georgia"/>
              <a:ea typeface="Georgia"/>
              <a:cs typeface="Georgia"/>
              <a:sym typeface="Georgi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Georgia"/>
              <a:buChar char="●"/>
            </a:pPr>
            <a:r>
              <a:rPr lang="en" sz="1300" u="sng">
                <a:solidFill>
                  <a:schemeClr val="accent5"/>
                </a:solidFill>
                <a:latin typeface="Georgia"/>
                <a:ea typeface="Georgia"/>
                <a:cs typeface="Georgia"/>
                <a:sym typeface="Georgia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https://medium.com/@Assembly_Program/into-the-voids-exploring-data-voids-af101e228784</a:t>
            </a:r>
            <a:endParaRPr sz="1300">
              <a:latin typeface="Georgia"/>
              <a:ea typeface="Georgia"/>
              <a:cs typeface="Georgia"/>
              <a:sym typeface="Georgi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Georgia"/>
              <a:buChar char="●"/>
            </a:pPr>
            <a:r>
              <a:rPr lang="en" sz="1300" u="sng">
                <a:solidFill>
                  <a:schemeClr val="accent5"/>
                </a:solidFill>
                <a:latin typeface="Georgia"/>
                <a:ea typeface="Georgia"/>
                <a:cs typeface="Georgia"/>
                <a:sym typeface="Georgia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https://cyber.fsi.stanford.edu/news/bing-search-disinformation</a:t>
            </a:r>
            <a:endParaRPr sz="1300">
              <a:latin typeface="Georgia"/>
              <a:ea typeface="Georgia"/>
              <a:cs typeface="Georgia"/>
              <a:sym typeface="Georgi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Georgia"/>
              <a:buChar char="●"/>
            </a:pPr>
            <a:r>
              <a:rPr lang="en" sz="1300" u="sng">
                <a:solidFill>
                  <a:schemeClr val="accent5"/>
                </a:solidFill>
                <a:latin typeface="Georgia"/>
                <a:ea typeface="Georgia"/>
                <a:cs typeface="Georgia"/>
                <a:sym typeface="Georgia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https://medium.com/in-search-of-search/exploiting-digital-il-literacy-extreme-right-manipulations-of-the-logics-of-search-engines-e16fc02d7020</a:t>
            </a:r>
            <a:r>
              <a:rPr lang="en" sz="1300">
                <a:latin typeface="Georgia"/>
                <a:ea typeface="Georgia"/>
                <a:cs typeface="Georgia"/>
                <a:sym typeface="Georgia"/>
              </a:rPr>
              <a:t> </a:t>
            </a:r>
            <a:endParaRPr sz="1300">
              <a:latin typeface="Georgia"/>
              <a:ea typeface="Georgia"/>
              <a:cs typeface="Georgia"/>
              <a:sym typeface="Georgi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Georgia"/>
              <a:buChar char="●"/>
            </a:pPr>
            <a:r>
              <a:rPr lang="en" sz="1300" u="sng">
                <a:solidFill>
                  <a:schemeClr val="hlink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  <a:hlinkClick r:id="rId13"/>
              </a:rPr>
              <a:t>https://www.britannica.com/event/Tiananmen-Square-incident</a:t>
            </a:r>
            <a:r>
              <a:rPr lang="en" sz="1300">
                <a:solidFill>
                  <a:srgbClr val="1A1A1A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</a:t>
            </a:r>
            <a:endParaRPr sz="130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>
            <p:ph type="title"/>
          </p:nvPr>
        </p:nvSpPr>
        <p:spPr>
          <a:xfrm>
            <a:off x="119900" y="390125"/>
            <a:ext cx="4902600" cy="6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/>
              <a:t>A Quick Review of Search Engines</a:t>
            </a:r>
            <a:endParaRPr/>
          </a:p>
        </p:txBody>
      </p:sp>
      <p:sp>
        <p:nvSpPr>
          <p:cNvPr id="68" name="Google Shape;68;p14"/>
          <p:cNvSpPr txBox="1"/>
          <p:nvPr>
            <p:ph idx="1" type="body"/>
          </p:nvPr>
        </p:nvSpPr>
        <p:spPr>
          <a:xfrm>
            <a:off x="119900" y="1202225"/>
            <a:ext cx="4902600" cy="371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Georgia"/>
              <a:buChar char="●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Search Engines make use of the following processes: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Georgia"/>
              <a:buChar char="○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Web Crawling: A “spider” follows links from one website to the next 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Georgia"/>
              <a:buChar char="○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Indexing: Storing the information found by the “spiders” in a database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Georgia"/>
              <a:buChar char="○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Searching: What happens when you search (high relevance to low) based on algorithms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Georgia"/>
              <a:buChar char="●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Searching can be broken down into: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Georgia"/>
              <a:buChar char="○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Analyzing the search word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Georgia"/>
              <a:buChar char="○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Choosing matches to keywords → Paid vs Organic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Georgia"/>
              <a:buChar char="○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Ranking them based on some algorithm 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Georgia"/>
              <a:buChar char="○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Displaying the results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4050" y="1537275"/>
            <a:ext cx="2741049" cy="2068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/>
          <p:nvPr>
            <p:ph type="title"/>
          </p:nvPr>
        </p:nvSpPr>
        <p:spPr>
          <a:xfrm>
            <a:off x="119900" y="390125"/>
            <a:ext cx="4902600" cy="6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So, what is a data void anyway?</a:t>
            </a:r>
            <a:endParaRPr/>
          </a:p>
        </p:txBody>
      </p:sp>
      <p:sp>
        <p:nvSpPr>
          <p:cNvPr id="75" name="Google Shape;75;p15"/>
          <p:cNvSpPr txBox="1"/>
          <p:nvPr>
            <p:ph idx="1" type="body"/>
          </p:nvPr>
        </p:nvSpPr>
        <p:spPr>
          <a:xfrm>
            <a:off x="119900" y="1202225"/>
            <a:ext cx="4902600" cy="371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Georgia"/>
              <a:buChar char="●"/>
            </a:pPr>
            <a:r>
              <a:rPr lang="en" sz="1500">
                <a:latin typeface="Georgia"/>
                <a:ea typeface="Georgia"/>
                <a:cs typeface="Georgia"/>
                <a:sym typeface="Georgia"/>
              </a:rPr>
              <a:t>Data voids are search engine queries that have little to no results </a:t>
            </a:r>
            <a:endParaRPr sz="1500">
              <a:latin typeface="Georgia"/>
              <a:ea typeface="Georgia"/>
              <a:cs typeface="Georgia"/>
              <a:sym typeface="Georgia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Georgia"/>
              <a:buChar char="●"/>
            </a:pPr>
            <a:r>
              <a:rPr lang="en" sz="1500">
                <a:latin typeface="Georgia"/>
                <a:ea typeface="Georgia"/>
                <a:cs typeface="Georgia"/>
                <a:sym typeface="Georgia"/>
              </a:rPr>
              <a:t>This means that the search engine has not found  much information on that search so little to no data that can then be displayed</a:t>
            </a:r>
            <a:endParaRPr sz="1500">
              <a:latin typeface="Georgia"/>
              <a:ea typeface="Georgia"/>
              <a:cs typeface="Georgia"/>
              <a:sym typeface="Georgia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Georgia"/>
              <a:buChar char="●"/>
            </a:pPr>
            <a:r>
              <a:rPr lang="en" sz="1500">
                <a:latin typeface="Georgia"/>
                <a:ea typeface="Georgia"/>
                <a:cs typeface="Georgia"/>
                <a:sym typeface="Georgia"/>
              </a:rPr>
              <a:t>Data voids allow the displaying of “low quality” and/or “low authority” results</a:t>
            </a:r>
            <a:endParaRPr sz="1500">
              <a:latin typeface="Georgia"/>
              <a:ea typeface="Georgia"/>
              <a:cs typeface="Georgia"/>
              <a:sym typeface="Georgia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Font typeface="Georgia"/>
              <a:buChar char="○"/>
            </a:pPr>
            <a:r>
              <a:rPr lang="en" sz="1500">
                <a:latin typeface="Georgia"/>
                <a:ea typeface="Georgia"/>
                <a:cs typeface="Georgia"/>
                <a:sym typeface="Georgia"/>
              </a:rPr>
              <a:t>Low Quality: The information is not factually correct → Misinformation</a:t>
            </a:r>
            <a:endParaRPr sz="1500">
              <a:latin typeface="Georgia"/>
              <a:ea typeface="Georgia"/>
              <a:cs typeface="Georgia"/>
              <a:sym typeface="Georgia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Font typeface="Georgia"/>
              <a:buChar char="○"/>
            </a:pPr>
            <a:r>
              <a:rPr lang="en" sz="1500">
                <a:latin typeface="Georgia"/>
                <a:ea typeface="Georgia"/>
                <a:cs typeface="Georgia"/>
                <a:sym typeface="Georgia"/>
              </a:rPr>
              <a:t>Low Authority: The information does not come from a reputable/known source</a:t>
            </a:r>
            <a:endParaRPr sz="1500">
              <a:latin typeface="Georgia"/>
              <a:ea typeface="Georgia"/>
              <a:cs typeface="Georgia"/>
              <a:sym typeface="Georgia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Georgia"/>
              <a:buChar char="●"/>
            </a:pPr>
            <a:r>
              <a:rPr lang="en" sz="1500">
                <a:latin typeface="Georgia"/>
                <a:ea typeface="Georgia"/>
                <a:cs typeface="Georgia"/>
                <a:sym typeface="Georgia"/>
              </a:rPr>
              <a:t>They can be created naturally or via manipulation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5150" y="1324100"/>
            <a:ext cx="2495299" cy="2495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>
            <p:ph type="title"/>
          </p:nvPr>
        </p:nvSpPr>
        <p:spPr>
          <a:xfrm>
            <a:off x="119900" y="390125"/>
            <a:ext cx="4902600" cy="6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Activity:</a:t>
            </a:r>
            <a:endParaRPr/>
          </a:p>
        </p:txBody>
      </p:sp>
      <p:sp>
        <p:nvSpPr>
          <p:cNvPr id="82" name="Google Shape;82;p16"/>
          <p:cNvSpPr txBox="1"/>
          <p:nvPr>
            <p:ph idx="1" type="body"/>
          </p:nvPr>
        </p:nvSpPr>
        <p:spPr>
          <a:xfrm>
            <a:off x="119900" y="1014275"/>
            <a:ext cx="4902600" cy="371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85000" lnSpcReduction="20000"/>
          </a:bodyPr>
          <a:lstStyle/>
          <a:p>
            <a:pPr indent="-341947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Georgia"/>
              <a:buChar char="●"/>
            </a:pPr>
            <a:r>
              <a:rPr lang="en" sz="2100">
                <a:latin typeface="Georgia"/>
                <a:ea typeface="Georgia"/>
                <a:cs typeface="Georgia"/>
                <a:sym typeface="Georgia"/>
              </a:rPr>
              <a:t>Try to find a search term with the least number of results in Google</a:t>
            </a:r>
            <a:endParaRPr sz="2100">
              <a:latin typeface="Georgia"/>
              <a:ea typeface="Georgia"/>
              <a:cs typeface="Georgia"/>
              <a:sym typeface="Georgia"/>
            </a:endParaRPr>
          </a:p>
          <a:p>
            <a:pPr indent="-341947" lvl="1" marL="914400" rtl="0" algn="l">
              <a:spcBef>
                <a:spcPts val="0"/>
              </a:spcBef>
              <a:spcAft>
                <a:spcPts val="0"/>
              </a:spcAft>
              <a:buSzPct val="100000"/>
              <a:buFont typeface="Georgia"/>
              <a:buChar char="○"/>
            </a:pPr>
            <a:r>
              <a:rPr lang="en" sz="2100">
                <a:latin typeface="Georgia"/>
                <a:ea typeface="Georgia"/>
                <a:cs typeface="Georgia"/>
                <a:sym typeface="Georgia"/>
              </a:rPr>
              <a:t>Groups of 4-5</a:t>
            </a:r>
            <a:endParaRPr sz="2100">
              <a:latin typeface="Georgia"/>
              <a:ea typeface="Georgia"/>
              <a:cs typeface="Georgia"/>
              <a:sym typeface="Georgia"/>
            </a:endParaRPr>
          </a:p>
          <a:p>
            <a:pPr indent="-341947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b="1" lang="en" sz="2100">
                <a:latin typeface="Georgia"/>
                <a:ea typeface="Georgia"/>
                <a:cs typeface="Georgia"/>
                <a:sym typeface="Georgia"/>
              </a:rPr>
              <a:t>No Random Gibberish!</a:t>
            </a:r>
            <a:r>
              <a:rPr lang="en" sz="2100">
                <a:latin typeface="Georgia"/>
                <a:ea typeface="Georgia"/>
                <a:cs typeface="Georgia"/>
                <a:sym typeface="Georgia"/>
              </a:rPr>
              <a:t> The search term must be actual English.</a:t>
            </a:r>
            <a:endParaRPr sz="2100">
              <a:latin typeface="Georgia"/>
              <a:ea typeface="Georgia"/>
              <a:cs typeface="Georgia"/>
              <a:sym typeface="Georgia"/>
            </a:endParaRPr>
          </a:p>
          <a:p>
            <a:pPr indent="-341947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b="1" lang="en" sz="2100">
                <a:latin typeface="Georgia"/>
                <a:ea typeface="Georgia"/>
                <a:cs typeface="Georgia"/>
                <a:sym typeface="Georgia"/>
              </a:rPr>
              <a:t>Good:</a:t>
            </a:r>
            <a:r>
              <a:rPr lang="en" sz="2100">
                <a:latin typeface="Georgia"/>
                <a:ea typeface="Georgia"/>
                <a:cs typeface="Georgia"/>
                <a:sym typeface="Georgia"/>
              </a:rPr>
              <a:t> “cats vs dogs” </a:t>
            </a:r>
            <a:endParaRPr sz="2100">
              <a:latin typeface="Georgia"/>
              <a:ea typeface="Georgia"/>
              <a:cs typeface="Georgia"/>
              <a:sym typeface="Georgia"/>
            </a:endParaRPr>
          </a:p>
          <a:p>
            <a:pPr indent="-341947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b="1" lang="en" sz="2100">
                <a:latin typeface="Georgia"/>
                <a:ea typeface="Georgia"/>
                <a:cs typeface="Georgia"/>
                <a:sym typeface="Georgia"/>
              </a:rPr>
              <a:t>Bad:</a:t>
            </a:r>
            <a:r>
              <a:rPr lang="en" sz="2100">
                <a:latin typeface="Georgia"/>
                <a:ea typeface="Georgia"/>
                <a:cs typeface="Georgia"/>
                <a:sym typeface="Georgia"/>
              </a:rPr>
              <a:t> “mdfkjdhfkjshfdjvmgdfb”</a:t>
            </a:r>
            <a:endParaRPr sz="2100">
              <a:latin typeface="Georgia"/>
              <a:ea typeface="Georgia"/>
              <a:cs typeface="Georgia"/>
              <a:sym typeface="Georgia"/>
            </a:endParaRPr>
          </a:p>
          <a:p>
            <a:pPr indent="-341947" lvl="1" marL="914400" rtl="0" algn="l">
              <a:spcBef>
                <a:spcPts val="0"/>
              </a:spcBef>
              <a:spcAft>
                <a:spcPts val="0"/>
              </a:spcAft>
              <a:buSzPct val="100000"/>
              <a:buFont typeface="Georgia"/>
              <a:buChar char="○"/>
            </a:pPr>
            <a:r>
              <a:rPr lang="en" sz="2100">
                <a:latin typeface="Georgia"/>
                <a:ea typeface="Georgia"/>
                <a:cs typeface="Georgia"/>
                <a:sym typeface="Georgia"/>
              </a:rPr>
              <a:t>Create a document to keep track of this in your group</a:t>
            </a:r>
            <a:endParaRPr sz="2100">
              <a:latin typeface="Georgia"/>
              <a:ea typeface="Georgia"/>
              <a:cs typeface="Georgia"/>
              <a:sym typeface="Georgia"/>
            </a:endParaRPr>
          </a:p>
          <a:p>
            <a:pPr indent="-341947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Georgia"/>
              <a:buChar char="●"/>
            </a:pPr>
            <a:r>
              <a:rPr lang="en" sz="2100">
                <a:latin typeface="Georgia"/>
                <a:ea typeface="Georgia"/>
                <a:cs typeface="Georgia"/>
                <a:sym typeface="Georgia"/>
              </a:rPr>
              <a:t>Discussion: Paste the term that you found to have the least number of search results. What do you notice about the search you did?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3" name="Google Shape;83;p16"/>
          <p:cNvSpPr txBox="1"/>
          <p:nvPr/>
        </p:nvSpPr>
        <p:spPr>
          <a:xfrm>
            <a:off x="5778650" y="2271600"/>
            <a:ext cx="30942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" sz="2700" u="sng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shorturl.at/jrxEG</a:t>
            </a:r>
            <a:r>
              <a:rPr b="1" lang="en" sz="2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endParaRPr b="1" sz="16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>
            <p:ph type="title"/>
          </p:nvPr>
        </p:nvSpPr>
        <p:spPr>
          <a:xfrm>
            <a:off x="119900" y="390125"/>
            <a:ext cx="4902600" cy="6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Problems With Data Voids</a:t>
            </a:r>
            <a:endParaRPr/>
          </a:p>
        </p:txBody>
      </p:sp>
      <p:sp>
        <p:nvSpPr>
          <p:cNvPr id="89" name="Google Shape;89;p17"/>
          <p:cNvSpPr txBox="1"/>
          <p:nvPr>
            <p:ph idx="1" type="body"/>
          </p:nvPr>
        </p:nvSpPr>
        <p:spPr>
          <a:xfrm>
            <a:off x="119900" y="1202225"/>
            <a:ext cx="4902600" cy="371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Georgia"/>
              <a:buChar char="●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Misinformation - searches with data voids can often lead to misinformation for the party making the search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Georgia"/>
              <a:buChar char="●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Information Manipulation - searches with data voids can be targeted to produce results with biased information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Georgia"/>
              <a:buChar char="●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Malicious Intent - searches with data voids can be targeted to product results that harm others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8700" y="1630423"/>
            <a:ext cx="2823950" cy="188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>
            <p:ph type="title"/>
          </p:nvPr>
        </p:nvSpPr>
        <p:spPr>
          <a:xfrm>
            <a:off x="119900" y="390125"/>
            <a:ext cx="4902600" cy="6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Misinformation vs. Censorship</a:t>
            </a:r>
            <a:endParaRPr/>
          </a:p>
        </p:txBody>
      </p:sp>
      <p:sp>
        <p:nvSpPr>
          <p:cNvPr id="96" name="Google Shape;96;p18"/>
          <p:cNvSpPr txBox="1"/>
          <p:nvPr>
            <p:ph idx="1" type="body"/>
          </p:nvPr>
        </p:nvSpPr>
        <p:spPr>
          <a:xfrm>
            <a:off x="119900" y="1202225"/>
            <a:ext cx="4902600" cy="371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Georgia"/>
              <a:buChar char="●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Misinformation: false or inaccurate information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Georgia"/>
              <a:buChar char="●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Censorship: the suppression of accurate information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Georgia"/>
              <a:buChar char="●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While nuanced, it is </a:t>
            </a:r>
            <a:r>
              <a:rPr lang="en">
                <a:latin typeface="Georgia"/>
                <a:ea typeface="Georgia"/>
                <a:cs typeface="Georgia"/>
                <a:sym typeface="Georgia"/>
              </a:rPr>
              <a:t>important</a:t>
            </a:r>
            <a:r>
              <a:rPr lang="en">
                <a:latin typeface="Georgia"/>
                <a:ea typeface="Georgia"/>
                <a:cs typeface="Georgia"/>
                <a:sym typeface="Georgia"/>
              </a:rPr>
              <a:t> to understand how these two terms work together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7" name="Google Shape;9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3575" y="1723723"/>
            <a:ext cx="3017851" cy="1696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/>
          <p:nvPr>
            <p:ph type="title"/>
          </p:nvPr>
        </p:nvSpPr>
        <p:spPr>
          <a:xfrm>
            <a:off x="119900" y="390125"/>
            <a:ext cx="4902600" cy="6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Tiananmen Square</a:t>
            </a:r>
            <a:endParaRPr/>
          </a:p>
        </p:txBody>
      </p:sp>
      <p:sp>
        <p:nvSpPr>
          <p:cNvPr id="103" name="Google Shape;103;p19"/>
          <p:cNvSpPr txBox="1"/>
          <p:nvPr>
            <p:ph idx="1" type="body"/>
          </p:nvPr>
        </p:nvSpPr>
        <p:spPr>
          <a:xfrm>
            <a:off x="119900" y="1202225"/>
            <a:ext cx="4902600" cy="371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Georgia"/>
              <a:buChar char="●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The June 4th incident, also known as the Tiananmen Square Massacre, was the result of the Chinese military moving to stop a series of protests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Georgia"/>
              <a:buChar char="●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Protests began in response to the death of Hu Yaobang and the desire for political liberalization primarily by young Chinese citizens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Georgia"/>
              <a:buChar char="●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The Chinese government has since fully censored the topic, creating a data void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Video </a:t>
            </a:r>
            <a:r>
              <a:rPr lang="en" u="sng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  <a:hlinkClick r:id="rId3"/>
              </a:rPr>
              <a:t>here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4" name="Google Shape;10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5875" y="1664851"/>
            <a:ext cx="3228124" cy="181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/>
          <p:nvPr>
            <p:ph type="title"/>
          </p:nvPr>
        </p:nvSpPr>
        <p:spPr>
          <a:xfrm>
            <a:off x="119900" y="390125"/>
            <a:ext cx="4902600" cy="6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Information on Data Voids </a:t>
            </a:r>
            <a:endParaRPr/>
          </a:p>
        </p:txBody>
      </p:sp>
      <p:sp>
        <p:nvSpPr>
          <p:cNvPr id="110" name="Google Shape;110;p20"/>
          <p:cNvSpPr txBox="1"/>
          <p:nvPr>
            <p:ph idx="1" type="body"/>
          </p:nvPr>
        </p:nvSpPr>
        <p:spPr>
          <a:xfrm>
            <a:off x="119900" y="1202225"/>
            <a:ext cx="4902600" cy="371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Georgia"/>
              <a:buChar char="●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Even queries that seem to have a lot of search results (ex. 60,000 results) are vulnerable to being exploited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Georgia"/>
              <a:buChar char="●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Many of the top search results for queries with that size of results are what is known as “placeholder content” - algorithmically generated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Georgia"/>
              <a:buChar char="○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Accuweather.com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Georgia"/>
              <a:buChar char="○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Mapquest.com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Georgia"/>
              <a:buChar char="●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These sites have content users want but they can easily be supplanted 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Georgia"/>
              <a:buChar char="●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Data Voids are therefore, found anywhere with search functionality → YouTube, Instagram, Facebook, Reddit, etc.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11" name="Google Shape;11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1450" y="1671613"/>
            <a:ext cx="3370148" cy="180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/>
          <p:nvPr>
            <p:ph type="title"/>
          </p:nvPr>
        </p:nvSpPr>
        <p:spPr>
          <a:xfrm>
            <a:off x="119900" y="390125"/>
            <a:ext cx="4902600" cy="6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Types of Data Voids - Breaking News  </a:t>
            </a:r>
            <a:endParaRPr/>
          </a:p>
        </p:txBody>
      </p:sp>
      <p:sp>
        <p:nvSpPr>
          <p:cNvPr id="117" name="Google Shape;117;p21"/>
          <p:cNvSpPr txBox="1"/>
          <p:nvPr>
            <p:ph idx="1" type="body"/>
          </p:nvPr>
        </p:nvSpPr>
        <p:spPr>
          <a:xfrm>
            <a:off x="119900" y="1202225"/>
            <a:ext cx="4902600" cy="371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Georgia"/>
              <a:buChar char="●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One of the most common and most impactful forms of data voids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Georgia"/>
              <a:buChar char="●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When some important event happens anywhere in the world, there is a rush of people who are searching that term for the first time - gradually close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Georgia"/>
              <a:buChar char="●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Example: Sutherland Springs Shooting - November 5, 2017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Georgia"/>
              <a:buChar char="○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Connected to Antifa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Georgia"/>
              <a:buChar char="●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Example: January 6th Insurrection - January 6, 2021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Georgia"/>
              <a:buChar char="○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Shortly after the insurrection began, reports of Antifa involvement began to be circulated around the web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18" name="Google Shape;11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7875" y="748325"/>
            <a:ext cx="2921825" cy="3646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1AFD1"/>
      </a:accent4>
      <a:accent5>
        <a:srgbClr val="0F9D58"/>
      </a:accent5>
      <a:accent6>
        <a:srgbClr val="9C27B0"/>
      </a:accent6>
      <a:hlink>
        <a:srgbClr val="0F9D58"/>
      </a:hlink>
      <a:folHlink>
        <a:srgbClr val="0F9D5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